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1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4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4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0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5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3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80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68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9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28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367AF-464B-4263-90AF-582A8DC04080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1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52208" y="3533111"/>
            <a:ext cx="410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서강대학교 링크 사업단 프로젝트 </a:t>
            </a:r>
            <a:endParaRPr lang="ko-KR" altLang="en-US" sz="2000" b="1" dirty="0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</a:t>
            </a:r>
          </a:p>
          <a:p>
            <a:pPr algn="ctr"/>
            <a:endParaRPr lang="en-US" altLang="ko-KR" sz="11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43952" y="5279012"/>
            <a:ext cx="2828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빅데이터는 </a:t>
            </a:r>
            <a:r>
              <a:rPr lang="ko-KR" altLang="en-US" sz="24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어렵조</a:t>
            </a:r>
            <a:r>
              <a:rPr lang="en-US" altLang="ko-KR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914401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01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6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921965" y="3882217"/>
            <a:ext cx="2192836" cy="334183"/>
          </a:xfrm>
          <a:prstGeom prst="frame">
            <a:avLst>
              <a:gd name="adj1" fmla="val 13900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4028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910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95475"/>
            <a:ext cx="2012048" cy="993492"/>
          </a:xfrm>
          <a:prstGeom prst="frame">
            <a:avLst>
              <a:gd name="adj1" fmla="val 608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00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LOGIN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451484" y="1108804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Login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로그인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Login (Login Alert)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비밀번호 또는 아이디 입력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비밀번호를 확인해주세요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78" t="17606" r="3061" b="11972"/>
          <a:stretch/>
        </p:blipFill>
        <p:spPr>
          <a:xfrm>
            <a:off x="3267076" y="1838325"/>
            <a:ext cx="2171700" cy="476250"/>
          </a:xfrm>
          <a:prstGeom prst="rect">
            <a:avLst/>
          </a:prstGeom>
        </p:spPr>
      </p:pic>
      <p:sp>
        <p:nvSpPr>
          <p:cNvPr id="39" name="액자 38"/>
          <p:cNvSpPr/>
          <p:nvPr/>
        </p:nvSpPr>
        <p:spPr>
          <a:xfrm>
            <a:off x="3456506" y="2812068"/>
            <a:ext cx="1496494" cy="1664682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281746" y="2590732"/>
            <a:ext cx="361950" cy="430887"/>
            <a:chOff x="135707" y="865298"/>
            <a:chExt cx="361950" cy="430887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3157402" y="1758391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05126" y="2060296"/>
            <a:ext cx="361950" cy="430887"/>
            <a:chOff x="451483" y="2840695"/>
            <a:chExt cx="361950" cy="430887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45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3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사업 신청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신청서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신청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Date Picker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달력 선택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en-US" altLang="ko-KR" sz="15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중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기간 설정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 신청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사업 신청 승인 처리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회원 모드에서 승인된 사업 신청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1853738" y="3034145"/>
            <a:ext cx="2992582" cy="3542775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6269" y="2893683"/>
            <a:ext cx="361950" cy="430887"/>
            <a:chOff x="1151822" y="3142061"/>
            <a:chExt cx="361950" cy="430887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9" y="1778924"/>
            <a:ext cx="2050370" cy="2934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0" y="5198876"/>
            <a:ext cx="1590694" cy="1125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3775075" y="5619749"/>
            <a:ext cx="282575" cy="12382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달력 - 무료 시간과 날짜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81" y="5645004"/>
            <a:ext cx="73314" cy="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441292" y="5287431"/>
            <a:ext cx="361950" cy="430887"/>
            <a:chOff x="451483" y="2840695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3736180" y="5584030"/>
            <a:ext cx="361951" cy="197645"/>
          </a:xfrm>
          <a:prstGeom prst="frame">
            <a:avLst>
              <a:gd name="adj1" fmla="val 2179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478440" y="1712422"/>
            <a:ext cx="2197679" cy="3075709"/>
          </a:xfrm>
          <a:prstGeom prst="frame">
            <a:avLst>
              <a:gd name="adj1" fmla="val 316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4990" y="1467134"/>
            <a:ext cx="361950" cy="430887"/>
            <a:chOff x="1654536" y="3651706"/>
            <a:chExt cx="361950" cy="430887"/>
          </a:xfrm>
        </p:grpSpPr>
        <p:sp>
          <p:nvSpPr>
            <p:cNvPr id="27" name="타원 26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0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35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54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2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장비 대여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통해 사업 프로그램에 필요한 장비를 공급할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대여 관리를 통해 장비 예약 신청을 확인 및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검색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대여 예약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37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31750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31750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69441"/>
          </a:xfrm>
          <a:prstGeom prst="rect">
            <a:avLst/>
          </a:prstGeom>
          <a:solidFill>
            <a:srgbClr val="FEED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과정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7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0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Admin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Board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3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Member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7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My Page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228" b="3780"/>
          <a:stretch/>
        </p:blipFill>
        <p:spPr>
          <a:xfrm>
            <a:off x="155459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3445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E57489-68F1-D6F2-5ABC-B115FFB5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8" y="1843371"/>
            <a:ext cx="4544652" cy="40285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9F6951-EB1C-A818-4CED-69AB8A068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9"/>
          <a:stretch/>
        </p:blipFill>
        <p:spPr>
          <a:xfrm>
            <a:off x="6239553" y="1842195"/>
            <a:ext cx="4882876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93886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E3F6DB-A289-BB1E-68F4-5BF4AAC5F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5" b="10196"/>
          <a:stretch/>
        </p:blipFill>
        <p:spPr>
          <a:xfrm>
            <a:off x="1551348" y="1842195"/>
            <a:ext cx="4538576" cy="4029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3FED2F-8EEA-CD2F-B544-0FAF1EF5A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53" y="1842195"/>
            <a:ext cx="4882876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4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09" y="1072754"/>
            <a:ext cx="11492866" cy="5366146"/>
            <a:chOff x="194309" y="1072754"/>
            <a:chExt cx="11492866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09" y="1072754"/>
              <a:ext cx="1019176" cy="790575"/>
              <a:chOff x="1827788" y="2072879"/>
              <a:chExt cx="1019176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8" y="2080021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C64111-4CBA-99D2-F127-C1EB4D367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8" y="1842195"/>
            <a:ext cx="4538576" cy="40296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057600-020B-728E-CECE-DBA4C68DFD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42"/>
          <a:stretch/>
        </p:blipFill>
        <p:spPr>
          <a:xfrm>
            <a:off x="6233477" y="1842195"/>
            <a:ext cx="4888952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4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3445"/>
                <a:ext cx="1019175" cy="769441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0"/>
          <a:stretch>
            <a:fillRect/>
          </a:stretch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50"/>
          <a:stretch>
            <a:fillRect/>
          </a:stretch>
        </p:blipFill>
        <p:spPr>
          <a:xfrm>
            <a:off x="4453543" y="1214483"/>
            <a:ext cx="4948151" cy="178678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b="4079"/>
          <a:stretch/>
        </p:blipFill>
        <p:spPr>
          <a:xfrm>
            <a:off x="4432032" y="3468978"/>
            <a:ext cx="4969662" cy="3168127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141786"/>
            <a:ext cx="5079945" cy="1957285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16785" y="841359"/>
            <a:ext cx="2283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Member Controller</a:t>
            </a:r>
            <a:endParaRPr lang="ko-KR" altLang="en-US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398520"/>
            <a:ext cx="5082001" cy="3301537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rcRect l="4710"/>
          <a:stretch>
            <a:fillRect/>
          </a:stretch>
        </p:blipFill>
        <p:spPr>
          <a:xfrm>
            <a:off x="7639655" y="2710675"/>
            <a:ext cx="4313961" cy="1048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액자 41"/>
          <p:cNvSpPr/>
          <p:nvPr/>
        </p:nvSpPr>
        <p:spPr>
          <a:xfrm>
            <a:off x="7538323" y="2641001"/>
            <a:ext cx="4483008" cy="1208004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28678" y="2322578"/>
            <a:ext cx="257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stuMemberForm.html</a:t>
            </a:r>
            <a:endParaRPr lang="ko-KR" altLang="en-US" b="1" dirty="0">
              <a:ln w="9525">
                <a:solidFill>
                  <a:srgbClr val="347578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62262" y="3059668"/>
            <a:ext cx="2723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err="1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STU_MemberForm</a:t>
            </a:r>
            <a:r>
              <a:rPr lang="en-US" altLang="ko-KR" b="1" dirty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altLang="ko-KR" b="1" dirty="0" err="1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Dto</a:t>
            </a:r>
            <a:endParaRPr lang="ko-KR" altLang="en-US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59584" y="3982762"/>
            <a:ext cx="3261747" cy="1952784"/>
          </a:xfrm>
          <a:prstGeom prst="rect">
            <a:avLst/>
          </a:prstGeom>
          <a:solidFill>
            <a:srgbClr val="34757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882990" y="4080561"/>
            <a:ext cx="2840107" cy="1848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MemberFormDto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과의 </a:t>
            </a:r>
          </a:p>
          <a:p>
            <a:pPr lvl="0">
              <a:defRPr/>
            </a:pP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연결고리 역할</a:t>
            </a: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STU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MemberFrom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Dto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</a:p>
          <a:p>
            <a:pPr lvl="0"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@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NotBlank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@Length, @Email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설정</a:t>
            </a: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공백이나 맞지 않는 형식을 입력했을 경우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</a:t>
            </a:r>
          </a:p>
          <a:p>
            <a:pPr lvl="0">
              <a:defRPr/>
            </a:pP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BindingResult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발생</a:t>
            </a:r>
          </a:p>
          <a:p>
            <a:pPr lvl="0">
              <a:defRPr/>
            </a:pPr>
            <a:endParaRPr lang="en-US" altLang="ko-KR" sz="105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ko-KR" altLang="en-US" sz="105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Valid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716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유효성 검사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객체 중심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2977" y="1282456"/>
            <a:ext cx="408864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JPA (Java Persistence 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API)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803474"/>
            <a:ext cx="5525387" cy="1702526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 베이스 연동에 용이한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(Java Persistence API)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구현체인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프레임 워크 사용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213366"/>
            <a:ext cx="5525387" cy="1663704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25761" y="4727915"/>
            <a:ext cx="536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베이스 설계 중심의 패러다임을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설계 중심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역전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더욱 비즈니스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힘을 쏟을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55069" y="3042401"/>
              <a:ext cx="733425" cy="380280"/>
            </a:xfrm>
            <a:prstGeom prst="frame">
              <a:avLst>
                <a:gd name="adj1" fmla="val 17514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96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73085" y="1847851"/>
            <a:ext cx="4788632" cy="3896166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88412"/>
            <a:ext cx="5525387" cy="3819053"/>
          </a:xfrm>
          <a:prstGeom prst="rect">
            <a:avLst/>
          </a:prstGeom>
          <a:solidFill>
            <a:srgbClr val="347578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4" y="2053106"/>
            <a:ext cx="519582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영속성 컨텍스트의 장점</a:t>
            </a:r>
          </a:p>
          <a:p>
            <a:pPr lvl="0"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차 캐시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동일성 보장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트랜잭션을 지원하는 쓰기 지연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변경 감지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지연 로딩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sz="1100" b="1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각 </a:t>
            </a:r>
            <a:r>
              <a:rPr lang="en-US" altLang="ko-KR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Entity</a:t>
            </a: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생성하고 </a:t>
            </a:r>
            <a:r>
              <a:rPr lang="en-US" altLang="ko-KR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Repository</a:t>
            </a: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정의해 사용</a:t>
            </a:r>
          </a:p>
          <a:p>
            <a:pPr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기존 데이터 베이스에 테이블을 만들어 관리하는 것보다 용이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하고 영속성 컨텍스트를 이용함으로써</a:t>
            </a:r>
            <a:r>
              <a:rPr lang="en-US" altLang="ko-KR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고급적인 기능 사용이 가능했다</a:t>
            </a:r>
            <a:r>
              <a:rPr lang="en-US" altLang="ko-KR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1100" b="1" dirty="0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7567" y="414635"/>
            <a:ext cx="272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영속성 컨텍스트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6881" y="3505942"/>
            <a:ext cx="8482495" cy="1758618"/>
          </a:xfrm>
          <a:prstGeom prst="rect">
            <a:avLst/>
          </a:prstGeom>
          <a:solidFill>
            <a:srgbClr val="3A8286"/>
          </a:solidFill>
          <a:ln w="7620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3892808"/>
            <a:ext cx="790337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bg1"/>
                </a:solidFill>
              </a:rPr>
              <a:t>관리자가 관리해야는 프로그램에서 기본적인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승인상태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예약불가상태가 필요했는데 </a:t>
            </a:r>
            <a:r>
              <a:rPr lang="en-US" altLang="ko-KR" sz="1400" b="1" dirty="0">
                <a:solidFill>
                  <a:schemeClr val="bg1"/>
                </a:solidFill>
              </a:rPr>
              <a:t>Entity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400" b="1" dirty="0" smtClean="0">
                <a:solidFill>
                  <a:schemeClr val="bg1"/>
                </a:solidFill>
              </a:rPr>
              <a:t>@</a:t>
            </a:r>
            <a:r>
              <a:rPr lang="en-US" altLang="ko-KR" sz="1400" b="1" dirty="0" err="1">
                <a:solidFill>
                  <a:schemeClr val="bg1"/>
                </a:solidFill>
              </a:rPr>
              <a:t>PrePersist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어노테이션을</a:t>
            </a:r>
            <a:r>
              <a:rPr lang="ko-KR" altLang="en-US" sz="1400" b="1" dirty="0">
                <a:solidFill>
                  <a:schemeClr val="bg1"/>
                </a:solidFill>
              </a:rPr>
              <a:t> 이용하여 </a:t>
            </a:r>
            <a:r>
              <a:rPr lang="en-US" altLang="ko-KR" sz="1400" b="1" dirty="0">
                <a:solidFill>
                  <a:schemeClr val="bg1"/>
                </a:solidFill>
              </a:rPr>
              <a:t>JPA Entity</a:t>
            </a:r>
            <a:r>
              <a:rPr lang="ko-KR" altLang="en-US" sz="1400" b="1" dirty="0">
                <a:solidFill>
                  <a:schemeClr val="bg1"/>
                </a:solidFill>
              </a:rPr>
              <a:t>가 </a:t>
            </a:r>
            <a:r>
              <a:rPr lang="ko-KR" altLang="en-US" sz="1400" b="1" dirty="0" err="1">
                <a:solidFill>
                  <a:schemeClr val="bg1"/>
                </a:solidFill>
              </a:rPr>
              <a:t>비영속</a:t>
            </a:r>
            <a:r>
              <a:rPr lang="ko-KR" altLang="en-US" sz="1400" b="1" dirty="0">
                <a:solidFill>
                  <a:schemeClr val="bg1"/>
                </a:solidFill>
              </a:rPr>
              <a:t> 상태에서 영속 상태가 되는 시점에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기본값을 </a:t>
            </a:r>
            <a:r>
              <a:rPr lang="ko-KR" altLang="en-US" sz="1400" b="1" dirty="0">
                <a:solidFill>
                  <a:schemeClr val="bg1"/>
                </a:solidFill>
              </a:rPr>
              <a:t>설정할 </a:t>
            </a:r>
            <a:r>
              <a:rPr lang="ko-KR" altLang="en-US" sz="1400" b="1" dirty="0" err="1">
                <a:solidFill>
                  <a:schemeClr val="bg1"/>
                </a:solidFill>
              </a:rPr>
              <a:t>수있었다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84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3342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Authentication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830413"/>
            <a:ext cx="4946268" cy="1686100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31578" y="3940342"/>
            <a:ext cx="31373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Authorization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권한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85875" y="4480152"/>
            <a:ext cx="4946268" cy="1650774"/>
          </a:xfrm>
          <a:prstGeom prst="rect">
            <a:avLst/>
          </a:prstGeom>
          <a:solidFill>
            <a:srgbClr val="347578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368266" y="5027378"/>
            <a:ext cx="47814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Web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에서 제공되는 자원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웹 페이지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사운드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동영상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접근할 자격이 있는지 확인하는 작업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3158" y="414635"/>
            <a:ext cx="217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27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56285" y="1514475"/>
            <a:ext cx="4884420" cy="4614226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523723"/>
            <a:ext cx="5525387" cy="4604978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96000" y="1619527"/>
            <a:ext cx="519582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3158" y="414635"/>
            <a:ext cx="26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59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641723" y="1544482"/>
            <a:ext cx="6112126" cy="949701"/>
            <a:chOff x="5746499" y="1591519"/>
            <a:chExt cx="6112126" cy="949701"/>
          </a:xfrm>
        </p:grpSpPr>
        <p:sp>
          <p:nvSpPr>
            <p:cNvPr id="12" name="직사각형 11"/>
            <p:cNvSpPr/>
            <p:nvPr/>
          </p:nvSpPr>
          <p:spPr>
            <a:xfrm>
              <a:off x="5746499" y="1591519"/>
              <a:ext cx="6112126" cy="94970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83865" y="1930197"/>
              <a:ext cx="5837393" cy="293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Thymeleaf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의 기능을 사용하기 위해 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html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에 전용 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Namespace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추가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3127" y="1224488"/>
            <a:ext cx="5570473" cy="664004"/>
            <a:chOff x="373127" y="1289196"/>
            <a:chExt cx="5570473" cy="6640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8172" y="1358580"/>
              <a:ext cx="5515428" cy="533995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373127" y="1289196"/>
              <a:ext cx="5570473" cy="664004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3127" y="3124726"/>
            <a:ext cx="6112126" cy="1544593"/>
            <a:chOff x="656419" y="3290462"/>
            <a:chExt cx="6112126" cy="1544593"/>
          </a:xfrm>
        </p:grpSpPr>
        <p:sp>
          <p:nvSpPr>
            <p:cNvPr id="33" name="직사각형 32"/>
            <p:cNvSpPr/>
            <p:nvPr/>
          </p:nvSpPr>
          <p:spPr>
            <a:xfrm>
              <a:off x="656419" y="3290462"/>
              <a:ext cx="6112126" cy="1544593"/>
            </a:xfrm>
            <a:prstGeom prst="rect">
              <a:avLst/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74440" y="3624749"/>
              <a:ext cx="5476083" cy="941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Sec:authorize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, spring security tag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사용하여 </a:t>
              </a:r>
            </a:p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hasAnyAuthority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(‘ROLE_ADMIN’)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이용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Security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제공하는 권한을 활용하여 관리자 에게만 전체 삭제 기능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41723" y="5475499"/>
            <a:ext cx="6112126" cy="949701"/>
            <a:chOff x="5746499" y="5659099"/>
            <a:chExt cx="6112126" cy="949701"/>
          </a:xfrm>
        </p:grpSpPr>
        <p:sp>
          <p:nvSpPr>
            <p:cNvPr id="40" name="직사각형 39"/>
            <p:cNvSpPr/>
            <p:nvPr/>
          </p:nvSpPr>
          <p:spPr>
            <a:xfrm>
              <a:off x="5746499" y="5659099"/>
              <a:ext cx="6112126" cy="949701"/>
            </a:xfrm>
            <a:prstGeom prst="rect">
              <a:avLst/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16456" y="5993367"/>
              <a:ext cx="5837393" cy="293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hasAnyAuthority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(‘ROLE_ADMIN’)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이용해 관리자만 삭제 기능 구현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73127" y="5002634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3158" y="414635"/>
            <a:ext cx="217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294576" y="2743814"/>
            <a:ext cx="8459273" cy="669000"/>
            <a:chOff x="3294576" y="2743814"/>
            <a:chExt cx="8459273" cy="669000"/>
          </a:xfrm>
        </p:grpSpPr>
        <p:sp>
          <p:nvSpPr>
            <p:cNvPr id="15" name="직사각형 14"/>
            <p:cNvSpPr/>
            <p:nvPr/>
          </p:nvSpPr>
          <p:spPr>
            <a:xfrm>
              <a:off x="3346121" y="3154290"/>
              <a:ext cx="8374390" cy="209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rcRect b="3872"/>
            <a:stretch/>
          </p:blipFill>
          <p:spPr>
            <a:xfrm>
              <a:off x="3346121" y="2799532"/>
              <a:ext cx="8374390" cy="44849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액자 31"/>
            <p:cNvSpPr/>
            <p:nvPr/>
          </p:nvSpPr>
          <p:spPr>
            <a:xfrm>
              <a:off x="3294576" y="2743814"/>
              <a:ext cx="8459273" cy="669000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5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24100" y="1219200"/>
            <a:ext cx="7520709" cy="387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3474"/>
          <a:stretch/>
        </p:blipFill>
        <p:spPr>
          <a:xfrm>
            <a:off x="2486025" y="1247775"/>
            <a:ext cx="7267575" cy="3838575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262600" y="1152525"/>
            <a:ext cx="7666800" cy="4010024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2600" y="5438774"/>
            <a:ext cx="7666800" cy="1199874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99565" y="5669378"/>
            <a:ext cx="7592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스프링 부트의 내부 </a:t>
            </a: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톰캣이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실행될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기본적으로 정적 폴더 사용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이러한 경우 파일을 애플리케이션 내부에 저장 후 사용하려고 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서버를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Reload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해야 사용이 가능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262600" y="5438773"/>
            <a:ext cx="7686094" cy="1199875"/>
          </a:xfrm>
          <a:prstGeom prst="frame">
            <a:avLst>
              <a:gd name="adj1" fmla="val 7221"/>
            </a:avLst>
          </a:prstGeom>
          <a:solidFill>
            <a:srgbClr val="2B6063"/>
          </a:solidFill>
          <a:ln w="1905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8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954577" y="1504673"/>
            <a:ext cx="4976124" cy="1600477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473215" y="4222864"/>
            <a:ext cx="1629295" cy="781397"/>
            <a:chOff x="4563686" y="4222865"/>
            <a:chExt cx="1629295" cy="781397"/>
          </a:xfrm>
          <a:solidFill>
            <a:srgbClr val="2B6063"/>
          </a:solidFill>
        </p:grpSpPr>
        <p:sp>
          <p:nvSpPr>
            <p:cNvPr id="11" name="직사각형 10"/>
            <p:cNvSpPr/>
            <p:nvPr/>
          </p:nvSpPr>
          <p:spPr>
            <a:xfrm>
              <a:off x="4587875" y="4330700"/>
              <a:ext cx="228600" cy="18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액자 7"/>
            <p:cNvSpPr/>
            <p:nvPr/>
          </p:nvSpPr>
          <p:spPr>
            <a:xfrm>
              <a:off x="4563686" y="4222865"/>
              <a:ext cx="1629295" cy="781397"/>
            </a:xfrm>
            <a:prstGeom prst="frame">
              <a:avLst>
                <a:gd name="adj1" fmla="val 92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01538" y="1674674"/>
            <a:ext cx="4882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 고딕" panose="02000500000000000000" pitchFamily="2" charset="-127"/>
              </a:rPr>
              <a:t>문제를 해결하기 위해 이미지 등 파일 업로드의 경로는 웹 애플리케이션 외부의 별도 공간으로 설정하여 정적 폴더에서 사용하는 것처럼 변경해서 사용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 고딕" panose="02000500000000000000" pitchFamily="2" charset="-127"/>
            </a:endParaRP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6899417" y="1430794"/>
            <a:ext cx="5102084" cy="1765975"/>
          </a:xfrm>
          <a:prstGeom prst="frame">
            <a:avLst>
              <a:gd name="adj1" fmla="val 5633"/>
            </a:avLst>
          </a:prstGeom>
          <a:solidFill>
            <a:srgbClr val="347578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마우스 커서 PNG 이미지 투명 무료 다운로드 | PNG M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6421">
            <a:off x="-999303" y="3009123"/>
            <a:ext cx="406110" cy="40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899417" y="3751263"/>
            <a:ext cx="2292709" cy="2143830"/>
            <a:chOff x="6448066" y="4379636"/>
            <a:chExt cx="2292709" cy="2143830"/>
          </a:xfrm>
        </p:grpSpPr>
        <p:sp>
          <p:nvSpPr>
            <p:cNvPr id="15" name="직사각형 14"/>
            <p:cNvSpPr/>
            <p:nvPr/>
          </p:nvSpPr>
          <p:spPr>
            <a:xfrm>
              <a:off x="6530892" y="4485648"/>
              <a:ext cx="2126508" cy="1981009"/>
            </a:xfrm>
            <a:prstGeom prst="rect">
              <a:avLst/>
            </a:prstGeom>
            <a:solidFill>
              <a:schemeClr val="lt1"/>
            </a:solidFill>
            <a:ln w="19050"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03760" y="4544011"/>
              <a:ext cx="1180771" cy="216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b="1" dirty="0"/>
                <a:t>외부 로컬 폴더</a:t>
              </a:r>
            </a:p>
          </p:txBody>
        </p:sp>
        <p:sp>
          <p:nvSpPr>
            <p:cNvPr id="21" name="액자 20"/>
            <p:cNvSpPr/>
            <p:nvPr/>
          </p:nvSpPr>
          <p:spPr>
            <a:xfrm>
              <a:off x="6448066" y="4379636"/>
              <a:ext cx="2292709" cy="2143830"/>
            </a:xfrm>
            <a:prstGeom prst="frame">
              <a:avLst>
                <a:gd name="adj1" fmla="val 6031"/>
              </a:avLst>
            </a:prstGeom>
            <a:solidFill>
              <a:srgbClr val="3A828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821889" y="4819085"/>
              <a:ext cx="1544517" cy="141021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4087" y="5314407"/>
              <a:ext cx="1208753" cy="229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/>
                <a:t>C://sglink//.....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48016" y="1493512"/>
            <a:ext cx="599709" cy="432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94309" y="1430795"/>
            <a:ext cx="6501605" cy="4464298"/>
            <a:chOff x="284780" y="1504674"/>
            <a:chExt cx="6501605" cy="4390419"/>
          </a:xfrm>
        </p:grpSpPr>
        <p:grpSp>
          <p:nvGrpSpPr>
            <p:cNvPr id="3" name="그룹 2"/>
            <p:cNvGrpSpPr/>
            <p:nvPr/>
          </p:nvGrpSpPr>
          <p:grpSpPr>
            <a:xfrm>
              <a:off x="284780" y="1504674"/>
              <a:ext cx="6501605" cy="4390419"/>
              <a:chOff x="284780" y="1504674"/>
              <a:chExt cx="6501605" cy="4390419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57200" y="1579418"/>
                <a:ext cx="6236078" cy="4256117"/>
              </a:xfrm>
              <a:prstGeom prst="rect">
                <a:avLst/>
              </a:prstGeom>
            </p:spPr>
          </p:pic>
          <p:sp>
            <p:nvSpPr>
              <p:cNvPr id="23" name="액자 22"/>
              <p:cNvSpPr/>
              <p:nvPr/>
            </p:nvSpPr>
            <p:spPr>
              <a:xfrm>
                <a:off x="284780" y="1504674"/>
                <a:ext cx="6501605" cy="4390419"/>
              </a:xfrm>
              <a:prstGeom prst="frame">
                <a:avLst>
                  <a:gd name="adj1" fmla="val 2570"/>
                </a:avLst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709680" y="4574923"/>
              <a:ext cx="1317047" cy="27139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err="1">
                  <a:solidFill>
                    <a:schemeClr val="dk1"/>
                  </a:solidFill>
                </a:rPr>
                <a:t>img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</a:t>
              </a:r>
              <a:r>
                <a:rPr lang="en-US" altLang="ko-KR" sz="1200" b="1" dirty="0" err="1">
                  <a:solidFill>
                    <a:schemeClr val="dk1"/>
                  </a:solidFill>
                </a:rPr>
                <a:t>sglink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/.....</a:t>
              </a:r>
            </a:p>
          </p:txBody>
        </p:sp>
      </p:grpSp>
      <p:sp>
        <p:nvSpPr>
          <p:cNvPr id="14" name="왼쪽 화살표 13"/>
          <p:cNvSpPr/>
          <p:nvPr/>
        </p:nvSpPr>
        <p:spPr>
          <a:xfrm rot="976966">
            <a:off x="6191228" y="4507075"/>
            <a:ext cx="643977" cy="377182"/>
          </a:xfrm>
          <a:prstGeom prst="leftArrow">
            <a:avLst/>
          </a:prstGeom>
          <a:solidFill>
            <a:srgbClr val="FEED72"/>
          </a:solidFill>
          <a:ln w="381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497404" y="4222864"/>
            <a:ext cx="228600" cy="295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액자 24"/>
          <p:cNvSpPr/>
          <p:nvPr/>
        </p:nvSpPr>
        <p:spPr>
          <a:xfrm>
            <a:off x="4435571" y="4175210"/>
            <a:ext cx="1684321" cy="829051"/>
          </a:xfrm>
          <a:prstGeom prst="frame">
            <a:avLst/>
          </a:prstGeom>
          <a:solidFill>
            <a:srgbClr val="FEED72"/>
          </a:solidFill>
          <a:ln w="28575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5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10" y="2256359"/>
            <a:ext cx="585041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서강대학교의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LINC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사업 추진 관련 산업계와 적합한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인력양성 및 기업지원을 위한 홍보 필요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 및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학생지원 프로그램에 대한 통합정보 제공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</a:rPr>
              <a:t>LINC </a:t>
            </a:r>
            <a:r>
              <a:rPr lang="ko-KR" altLang="en-US" sz="1400" b="1" dirty="0">
                <a:solidFill>
                  <a:schemeClr val="bg1"/>
                </a:solidFill>
              </a:rPr>
              <a:t>사업단 홈페이지 재 구축을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편의성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원활한 업무 지원과 행정 업무 효율성 확보</a:t>
            </a:r>
            <a:endParaRPr lang="en-US" altLang="ko-KR" sz="1400" b="1" dirty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</a:t>
            </a:r>
            <a:r>
              <a:rPr lang="en-US" altLang="ko-KR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LINC </a:t>
            </a:r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사업단 사업 목표</a:t>
            </a:r>
            <a:endParaRPr lang="ko-KR" altLang="en-US" sz="2800" b="1" dirty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" name="액자 3"/>
          <p:cNvSpPr/>
          <p:nvPr/>
        </p:nvSpPr>
        <p:spPr>
          <a:xfrm>
            <a:off x="252204" y="1080018"/>
            <a:ext cx="5072271" cy="5460482"/>
          </a:xfrm>
          <a:prstGeom prst="frame">
            <a:avLst>
              <a:gd name="adj1" fmla="val 1475"/>
            </a:avLst>
          </a:prstGeom>
          <a:solidFill>
            <a:srgbClr val="2B6063"/>
          </a:solidFill>
          <a:ln>
            <a:solidFill>
              <a:srgbClr val="439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5565728" y="1080018"/>
            <a:ext cx="6354723" cy="5460482"/>
          </a:xfrm>
          <a:prstGeom prst="frame">
            <a:avLst>
              <a:gd name="adj1" fmla="val 1475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1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62600" y="4771471"/>
            <a:ext cx="7666800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675" y="1451908"/>
            <a:ext cx="7486163" cy="2729428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2262600" y="1386586"/>
            <a:ext cx="7666800" cy="2794750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9672" y="4971544"/>
            <a:ext cx="723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@Configuration </a:t>
            </a:r>
            <a:r>
              <a:rPr lang="ko-KR" alt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어노테이션을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통해 클래스를 환경 설정 클래스로 지정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addResourceHandler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메서드를 통해 외부 로컬 폴더를 내부 정적 폴더에서 사용하는 것처럼 변경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2262356" y="4771471"/>
            <a:ext cx="7666800" cy="1600477"/>
          </a:xfrm>
          <a:prstGeom prst="frame">
            <a:avLst>
              <a:gd name="adj1" fmla="val 5633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9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결과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7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7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6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66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86711"/>
            <a:ext cx="5924248" cy="454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31" y="4220702"/>
            <a:ext cx="1900855" cy="54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0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401"/>
          <a:stretch/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20" y="4447309"/>
            <a:ext cx="296005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0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52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Video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7882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영상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70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상빅데이터어렵조 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3168" y="1863329"/>
            <a:ext cx="7205664" cy="4053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1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03419" y="3142690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503419" y="5477703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공고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6806"/>
          <a:stretch/>
        </p:blipFill>
        <p:spPr>
          <a:xfrm>
            <a:off x="7451434" y="2536583"/>
            <a:ext cx="1759067" cy="1795801"/>
          </a:xfrm>
          <a:prstGeom prst="ellipse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Project 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49763" y="4478032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27031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90795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7424" y="4497558"/>
            <a:ext cx="1807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PL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4364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PM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0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학생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 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552559" y="3121346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대여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58802" y="5169882"/>
            <a:ext cx="2722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프로그램 신청 및 커뮤니티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37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14800" y="3061092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신청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83696" y="3055961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대여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113" y="5515083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커뮤니티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92009" y="5515083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9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970253" y="1714850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요청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MVC </a:t>
            </a:r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패턴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48" y="1147173"/>
            <a:ext cx="1924666" cy="1924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6" y="4538746"/>
            <a:ext cx="1826428" cy="1826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79150" y="3081102"/>
            <a:ext cx="149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Client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79149" y="6249834"/>
            <a:ext cx="149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View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4" name="위쪽 화살표 3"/>
          <p:cNvSpPr/>
          <p:nvPr/>
        </p:nvSpPr>
        <p:spPr>
          <a:xfrm>
            <a:off x="2166603" y="3698286"/>
            <a:ext cx="449794" cy="746495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98" y="1147173"/>
            <a:ext cx="2056884" cy="20568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79294" y="2942447"/>
            <a:ext cx="195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Controller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44" y="4026171"/>
            <a:ext cx="1855800" cy="18558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912198" y="5841954"/>
            <a:ext cx="195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Model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3753082" y="2086492"/>
            <a:ext cx="1686295" cy="439605"/>
          </a:xfrm>
          <a:prstGeom prst="right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위쪽 화살표 30"/>
          <p:cNvSpPr/>
          <p:nvPr/>
        </p:nvSpPr>
        <p:spPr>
          <a:xfrm rot="14173668">
            <a:off x="4395017" y="2802447"/>
            <a:ext cx="468331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121752" y="4010740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응답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9156" y="3981185"/>
            <a:ext cx="1676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처리 결과 전달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위쪽 화살표 34"/>
          <p:cNvSpPr/>
          <p:nvPr/>
        </p:nvSpPr>
        <p:spPr>
          <a:xfrm rot="7426332" flipH="1">
            <a:off x="8769187" y="2783724"/>
            <a:ext cx="423281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위쪽 화살표 35"/>
          <p:cNvSpPr/>
          <p:nvPr/>
        </p:nvSpPr>
        <p:spPr>
          <a:xfrm rot="7426332" flipV="1">
            <a:off x="9050254" y="2368042"/>
            <a:ext cx="407159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102278" y="2880892"/>
            <a:ext cx="271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백그라운드 </a:t>
            </a:r>
            <a:r>
              <a:rPr lang="ko-KR" altLang="en-US" sz="1600" b="1" dirty="0" err="1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로직</a:t>
            </a:r>
            <a:r>
              <a:rPr lang="ko-KR" altLang="en-US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호출 및 결과 저장</a:t>
            </a:r>
            <a:endParaRPr lang="ko-KR" altLang="en-US" sz="1600" b="1" dirty="0">
              <a:ln w="9525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46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1578</Words>
  <Application>Microsoft Office PowerPoint</Application>
  <PresentationFormat>와이드스크린</PresentationFormat>
  <Paragraphs>395</Paragraphs>
  <Slides>51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5" baseType="lpstr">
      <vt:lpstr>HY견고딕</vt:lpstr>
      <vt:lpstr>HY헤드라인M</vt:lpstr>
      <vt:lpstr>맑은 고딕</vt:lpstr>
      <vt:lpstr>한컴 고딕</vt:lpstr>
      <vt:lpstr>함초롬돋움</vt:lpstr>
      <vt:lpstr>휴먼둥근헤드라인</vt:lpstr>
      <vt:lpstr>Arial</vt:lpstr>
      <vt:lpstr>Arial Rounded MT Bold</vt:lpstr>
      <vt:lpstr>Bahnschrift</vt:lpstr>
      <vt:lpstr>Bahnschrift Light SemiCondensed</vt:lpstr>
      <vt:lpstr>Gadugi</vt:lpstr>
      <vt:lpstr>Gill Sans MT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big310</dc:creator>
  <cp:lastModifiedBy>big310</cp:lastModifiedBy>
  <cp:revision>36</cp:revision>
  <dcterms:created xsi:type="dcterms:W3CDTF">2022-12-07T01:23:12Z</dcterms:created>
  <dcterms:modified xsi:type="dcterms:W3CDTF">2022-12-16T06:30:51Z</dcterms:modified>
</cp:coreProperties>
</file>